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9" r:id="rId2"/>
    <p:sldId id="281" r:id="rId3"/>
    <p:sldId id="258" r:id="rId4"/>
    <p:sldId id="271" r:id="rId5"/>
    <p:sldId id="276" r:id="rId6"/>
    <p:sldId id="277" r:id="rId7"/>
    <p:sldId id="275" r:id="rId8"/>
    <p:sldId id="260" r:id="rId9"/>
    <p:sldId id="261" r:id="rId10"/>
    <p:sldId id="263" r:id="rId11"/>
    <p:sldId id="264" r:id="rId12"/>
    <p:sldId id="265" r:id="rId13"/>
    <p:sldId id="266" r:id="rId14"/>
    <p:sldId id="267" r:id="rId15"/>
    <p:sldId id="278" r:id="rId16"/>
    <p:sldId id="259" r:id="rId17"/>
    <p:sldId id="279" r:id="rId18"/>
    <p:sldId id="282" r:id="rId19"/>
    <p:sldId id="283" r:id="rId20"/>
    <p:sldId id="285" r:id="rId21"/>
    <p:sldId id="284" r:id="rId22"/>
    <p:sldId id="290" r:id="rId23"/>
    <p:sldId id="289" r:id="rId24"/>
    <p:sldId id="286" r:id="rId25"/>
    <p:sldId id="287" r:id="rId26"/>
    <p:sldId id="288" r:id="rId27"/>
    <p:sldId id="280" r:id="rId28"/>
  </p:sldIdLst>
  <p:sldSz cx="12192000" cy="6858000"/>
  <p:notesSz cx="6858000" cy="9144000"/>
  <p:embeddedFontLst>
    <p:embeddedFont>
      <p:font typeface="HY견고딕" panose="02030600000101010101" pitchFamily="18" charset="-127"/>
      <p:regular r:id="rId29"/>
    </p:embeddedFont>
    <p:embeddedFont>
      <p:font typeface="배달의민족 한나체 Air" panose="020B0600000101010101" pitchFamily="50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  <p:embeddedFont>
      <p:font typeface="배달의민족 한나체 Pro" panose="020B0600000101010101" pitchFamily="50" charset="-127"/>
      <p:regular r:id="rId33"/>
    </p:embeddedFont>
    <p:embeddedFont>
      <p:font typeface="Arial Black" panose="020B0A04020102020204" pitchFamily="34" charset="0"/>
      <p:bold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B20"/>
    <a:srgbClr val="1E1F24"/>
    <a:srgbClr val="17181C"/>
    <a:srgbClr val="202126"/>
    <a:srgbClr val="191A1E"/>
    <a:srgbClr val="1B1F22"/>
    <a:srgbClr val="1F2024"/>
    <a:srgbClr val="03060F"/>
    <a:srgbClr val="1A191E"/>
    <a:srgbClr val="1414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28" autoAdjust="0"/>
    <p:restoredTop sz="94660"/>
  </p:normalViewPr>
  <p:slideViewPr>
    <p:cSldViewPr snapToGrid="0">
      <p:cViewPr>
        <p:scale>
          <a:sx n="66" d="100"/>
          <a:sy n="66" d="100"/>
        </p:scale>
        <p:origin x="240" y="11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51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973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131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1122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57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734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857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722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50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60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28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94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5C0A5-C9A9-49B4-992E-677D0EFA278E}" type="datetimeFigureOut">
              <a:rPr lang="ko-KR" altLang="en-US" smtClean="0"/>
              <a:t>2020-01-16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136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ugenefn.com/common/files/amail/20200115_B2510_leejaeil_624.pdf" TargetMode="External"/><Relationship Id="rId13" Type="http://schemas.openxmlformats.org/officeDocument/2006/relationships/hyperlink" Target="https://www.edaily.co.kr/news/read?newsId=01361206625635752&amp;mediaCodeNo=257" TargetMode="External"/><Relationship Id="rId3" Type="http://schemas.openxmlformats.org/officeDocument/2006/relationships/hyperlink" Target="http://news.appstory.co.kr/plan12710" TargetMode="External"/><Relationship Id="rId7" Type="http://schemas.openxmlformats.org/officeDocument/2006/relationships/hyperlink" Target="https://www.g.camp/1108" TargetMode="External"/><Relationship Id="rId12" Type="http://schemas.openxmlformats.org/officeDocument/2006/relationships/hyperlink" Target="http://gamsungit.com/221762398966" TargetMode="External"/><Relationship Id="rId2" Type="http://schemas.openxmlformats.org/officeDocument/2006/relationships/hyperlink" Target="http://www.thelec.kr/news/articleView.html?idxno=4678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global-autonews.com/bbs/board.php?bo_table=bd_028&amp;wr_id=96" TargetMode="External"/><Relationship Id="rId11" Type="http://schemas.openxmlformats.org/officeDocument/2006/relationships/hyperlink" Target="http://sec-story.com/221765557633" TargetMode="External"/><Relationship Id="rId5" Type="http://schemas.openxmlformats.org/officeDocument/2006/relationships/hyperlink" Target="http://www.kgnews.co.kr/news/articleView.html?idxno=572551" TargetMode="External"/><Relationship Id="rId10" Type="http://schemas.openxmlformats.org/officeDocument/2006/relationships/hyperlink" Target="https://blog.naver.com/mchoi0602/221765801511" TargetMode="External"/><Relationship Id="rId4" Type="http://schemas.openxmlformats.org/officeDocument/2006/relationships/hyperlink" Target="http://news.naver.com/main/read.nhn?mode=LSD&amp;mid=sec&amp;sid1=001&amp;oid=119&amp;aid=0002376847" TargetMode="External"/><Relationship Id="rId9" Type="http://schemas.openxmlformats.org/officeDocument/2006/relationships/hyperlink" Target="https://blog.naver.com/mchoi0602/221763282089" TargetMode="External"/><Relationship Id="rId14" Type="http://schemas.openxmlformats.org/officeDocument/2006/relationships/hyperlink" Target="https://www.geekwire.com/2020/ces-tech-trends-watch-2020-beyond-according-show-organizer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s://inventure.com.ua/upload/pic2019-2q/ces-2020-uvc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7212" y="0"/>
            <a:ext cx="124292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-237212" y="0"/>
            <a:ext cx="5302698" cy="6858000"/>
          </a:xfrm>
          <a:prstGeom prst="rect">
            <a:avLst/>
          </a:prstGeom>
          <a:solidFill>
            <a:srgbClr val="1C1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665371" y="4006147"/>
            <a:ext cx="5171857" cy="1285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80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CES2020</a:t>
            </a:r>
            <a:endParaRPr lang="ko-KR" altLang="en-US" sz="8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부제목 2"/>
          <p:cNvSpPr txBox="1">
            <a:spLocks/>
          </p:cNvSpPr>
          <p:nvPr/>
        </p:nvSpPr>
        <p:spPr>
          <a:xfrm>
            <a:off x="2786743" y="5291913"/>
            <a:ext cx="3050485" cy="49438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3200" b="1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기술동향보고서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386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imgnews.pstatic.net/image/119/2020/01/15/0002376847_002_20200115095606534.jpeg?type=w64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351" y="923073"/>
            <a:ext cx="8535297" cy="3706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828351" y="5280730"/>
            <a:ext cx="65181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가장 주목한 분야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미래자동차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(58%)</a:t>
            </a: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미래 자동차 관련 가장 혁신적인 기술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자율주행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센서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(31%)</a:t>
            </a: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향후 자동차 분야와 활발한 융합이 기대되는 분야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빅데이터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(38%)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67279" y="4630057"/>
            <a:ext cx="42947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조사대상</a:t>
            </a:r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CES2020 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한국 참가기업 및 </a:t>
            </a:r>
            <a:r>
              <a:rPr lang="ko-KR" altLang="en-US" sz="16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참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관객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180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명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5705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4308229" y="2560320"/>
            <a:ext cx="36118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기업별 분석</a:t>
            </a:r>
            <a:endParaRPr lang="ko-KR" altLang="en-US" sz="6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9368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69120" y="592615"/>
            <a:ext cx="8537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LG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548" y="2147961"/>
            <a:ext cx="3633348" cy="208558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97143" y="4600018"/>
            <a:ext cx="2304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Anywhere in home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5300" y="5366602"/>
            <a:ext cx="3587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어디서든 집처럼 지낼 수 있는 편리한 삶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65033" y="2340112"/>
            <a:ext cx="413590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인공지능의 발전단계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레벨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1.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효율화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레벨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2.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개인화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레벨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3.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추론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레벨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4.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탐구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현재 인공지능 기술을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단계로 평가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0005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69120" y="592615"/>
            <a:ext cx="8537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LG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3852" y="3429000"/>
            <a:ext cx="271506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우리가 질문을 하면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그에 대한 답을 제시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구글 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어시스턴트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등 현재 많은 인공지능이 포함된 단계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3852" y="2736112"/>
            <a:ext cx="2715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단계</a:t>
            </a:r>
            <a:endParaRPr lang="en-US" altLang="ko-KR" sz="2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76061" y="3429000"/>
            <a:ext cx="2715065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개인정보를 토대로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추천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주스를 좋아한다는 데이터가 있으면</a:t>
            </a:r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집에 돌아와 쉬고있을 때 주스를 드시지 않겠냐는 질문을 스스로 던지고 사용자의 대답에 따라 이 인공지능과 연결된 가전제품들이 알아서 바로 마실 수 있게 준비해 줌</a:t>
            </a:r>
            <a:endParaRPr lang="en-US" altLang="ko-KR" sz="16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176061" y="2736112"/>
            <a:ext cx="2715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단계</a:t>
            </a:r>
            <a:endParaRPr lang="en-US" altLang="ko-KR" sz="2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98270" y="3429000"/>
            <a:ext cx="271506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사용자를 분석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스트레스로 인해 잠을 잘 자지 못한 것 같으면 스트레스 해소에 도움이 되는 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아침메뉴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추천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추운날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따뜻한 커피를 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마실경우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인공지능이 이를 인지하고 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추운날이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되면 따뜻한 커피 추천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98270" y="2736112"/>
            <a:ext cx="2715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단계</a:t>
            </a:r>
            <a:endParaRPr lang="en-US" altLang="ko-KR" sz="2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20479" y="3429000"/>
            <a:ext cx="271506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스스로 판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만약 사용자가 특정 온도에서 잠을 잘 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자는것이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확인되면</a:t>
            </a:r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 온도를 맞추기 위해 여러 행동을 함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과거의 일을 기억하며 스스로 탐구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220479" y="2736112"/>
            <a:ext cx="2715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단계</a:t>
            </a:r>
            <a:endParaRPr lang="en-US" altLang="ko-KR" sz="2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2745748" y="3016165"/>
            <a:ext cx="411657" cy="0"/>
          </a:xfrm>
          <a:prstGeom prst="line">
            <a:avLst/>
          </a:prstGeom>
          <a:ln w="31750" cap="rnd">
            <a:solidFill>
              <a:schemeClr val="tx1"/>
            </a:solidFill>
            <a:prstDash val="solid"/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5956535" y="3006188"/>
            <a:ext cx="411657" cy="0"/>
          </a:xfrm>
          <a:prstGeom prst="line">
            <a:avLst/>
          </a:prstGeom>
          <a:ln w="31750" cap="rnd">
            <a:solidFill>
              <a:schemeClr val="tx1"/>
            </a:solidFill>
            <a:prstDash val="solid"/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8898617" y="2996211"/>
            <a:ext cx="411657" cy="0"/>
          </a:xfrm>
          <a:prstGeom prst="line">
            <a:avLst/>
          </a:prstGeom>
          <a:ln w="31750" cap="rnd">
            <a:solidFill>
              <a:schemeClr val="tx1"/>
            </a:solidFill>
            <a:prstDash val="solid"/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38467" y="1818251"/>
            <a:ext cx="2715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인공지능 발전단계</a:t>
            </a:r>
            <a:endParaRPr lang="en-US" altLang="ko-KR" sz="2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7878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69120" y="592615"/>
            <a:ext cx="8537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LG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22870" y="4600018"/>
            <a:ext cx="875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ThinQ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16453" y="4444113"/>
            <a:ext cx="379515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트윈워시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씽큐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세탁기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AI DD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모터를 탑재하여 세탁물의 무게를 감지한 후 인공지능이 약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만개의 빅데이터를 활용해 의류 재질을 분석하여 최적의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세탁코스를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실행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세탁물을 넣은 다음 바로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시작버튼만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누르면 동작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29" y="2389549"/>
            <a:ext cx="3768164" cy="184399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716" y="2389549"/>
            <a:ext cx="3708627" cy="184268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120835" y="4444113"/>
            <a:ext cx="379515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인스타뷰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씽큐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냉장고</a:t>
            </a:r>
          </a:p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기존에 두드리면 냉장고 안의 식재료를 보여주는 기능을 넘어 재료를 확인해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요리방법을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추천하고 식재료가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떨어짐녀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사용자가 주문하도록 알려주는 스마트 냉장고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3166" y="2381109"/>
            <a:ext cx="3722820" cy="1851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249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검정 배경에 #AgeofExperience라는 해시태그가 적혀 있습니다. 해시태그 아래에는 로봇의 얼굴이 있습니다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996" y="2525331"/>
            <a:ext cx="4482447" cy="208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531582" y="592615"/>
            <a:ext cx="11288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삼성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08437" y="4977389"/>
            <a:ext cx="4081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경험의 시대</a:t>
            </a:r>
            <a:r>
              <a:rPr lang="en-US" altLang="ko-KR" sz="2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(the Age of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Experience)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3700" y="1647633"/>
            <a:ext cx="52848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핵심 키워드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경험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</a:p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향후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년을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경험의 시대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로 정의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빠르게 변하는 도시와 사회 속에서 개개인의 라이프스타일도 다양해지고 있다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저마다의 라이프스타일을 가진 지금의 소비자들은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제품을 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소유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하는 것을 넘어 제품을 통해 편리함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편안함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기쁨 등 다양한 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경험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을 누리길 기대한다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새로운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년은 사람이 중심인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경험의 시대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가 될 것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53700" y="5537156"/>
            <a:ext cx="397897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인간 중심 혁신 추구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인간 중심적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라이프스타일 최적화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5" name="직선 화살표 연결선 4"/>
          <p:cNvCxnSpPr/>
          <p:nvPr/>
        </p:nvCxnSpPr>
        <p:spPr>
          <a:xfrm>
            <a:off x="7010400" y="5027140"/>
            <a:ext cx="0" cy="300608"/>
          </a:xfrm>
          <a:prstGeom prst="straightConnector1">
            <a:avLst/>
          </a:prstGeom>
          <a:ln w="31750" cap="rnd">
            <a:tailEnd type="triangle" w="lg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60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5531582" y="592615"/>
            <a:ext cx="11288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삼성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3" name="Picture 2" descr="https://post-phinf.pstatic.net/MjAyMDAxMTBfMTYz/MDAxNTc4NjM5MzcwOTQz.gbcfo3J2ItQr82epOoR8vwS1UpoUlxmftW7D83Rh84Ug.bEo-y7a_maxIYnjNiNKJqA7ZlsJgrpFx7O7Ji1nLQcog.JPEG/Samsung_keynote_product.jpg?type=w12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300" y="2481791"/>
            <a:ext cx="3587840" cy="2391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1438659" y="5049960"/>
            <a:ext cx="3421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삼성 지능형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컴퍼니언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로봇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볼리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60417" y="2481791"/>
            <a:ext cx="44930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인공지능 기반의 공 모양 로봇으로 주인을 인식하여 반려동물처럼 따라다니며 명령을 수행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탑재된 카메라로 집안 모니터링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스마트폰이나 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TV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등 주요 기기와 연동해 </a:t>
            </a:r>
            <a:r>
              <a:rPr lang="ko-KR" altLang="en-US" sz="20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홈케어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가능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온 디바이스 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AI’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기능을 탑재하여 데이터를 서버가 아닌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0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기기상에서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처리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기기 내에서 자체적으로 정보를 처리함으로써 해킹 등의 위협요소를 제거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7662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55301" y="5176404"/>
            <a:ext cx="3587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인공지능의 인간화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 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인공인간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가상의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공간에 존재하는 수 명의 인물로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</a:p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수백만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가지의 표정과 여러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외국어를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구사할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 있는 것이 특징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31582" y="592615"/>
            <a:ext cx="11288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삼성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1" name="Picture 4" descr="https://post-phinf.pstatic.net/MjAyMDAxMTBfMTc3/MDAxNTc4NjQxMTIyMjY3.1ODQuT20ceIYA17sWCZS4PvBlCebqS4le0gCmKsVmBMg.I15wR3mQXwpZV39t6_z1SCu_a_KmcqoAqB618nxW6tYg.JPEG/Samsung-Neon-artificial-humans-shown-off-at-CES-2020.jpg?type=w12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301" y="2031849"/>
            <a:ext cx="3587840" cy="2391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046199" y="4600018"/>
            <a:ext cx="2206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삼성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인공인간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네온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645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3554743" y="2560320"/>
            <a:ext cx="50825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핵심기술 트렌드</a:t>
            </a:r>
            <a:endParaRPr lang="ko-KR" altLang="en-US" sz="6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57433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59822" y="592615"/>
            <a:ext cx="8723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5G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495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4308229" y="2560320"/>
            <a:ext cx="36118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분야별 분석</a:t>
            </a:r>
            <a:endParaRPr lang="ko-KR" altLang="en-US" sz="6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3620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34362" y="592615"/>
            <a:ext cx="72327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AI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371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22696" y="592615"/>
            <a:ext cx="9466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IoT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73714" y="2336800"/>
            <a:ext cx="600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IoT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50015" y="2336800"/>
            <a:ext cx="600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IoT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5956535" y="2798465"/>
            <a:ext cx="411657" cy="0"/>
          </a:xfrm>
          <a:prstGeom prst="line">
            <a:avLst/>
          </a:prstGeom>
          <a:ln w="31750" cap="rnd">
            <a:solidFill>
              <a:schemeClr val="tx1"/>
            </a:solidFill>
            <a:prstDash val="solid"/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000617" y="2893703"/>
            <a:ext cx="21471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Internet of Things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19279" y="2890074"/>
            <a:ext cx="24624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Intelligence of Things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24402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264778" y="592615"/>
            <a:ext cx="16624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SVOD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26156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06922" y="592615"/>
            <a:ext cx="9781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MR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32933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17061" y="592615"/>
            <a:ext cx="39578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Transportation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21668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54978" y="592615"/>
            <a:ext cx="34820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Digital health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68869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10899" y="592615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Social Robots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79981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53410" y="537030"/>
            <a:ext cx="7986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참고</a:t>
            </a:r>
            <a:endParaRPr lang="ko-KR" altLang="en-US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5266" y="1478186"/>
            <a:ext cx="4898144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'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가볍게 읽는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' CES 2020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주목할 만한 발표 기술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15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선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2"/>
              </a:rPr>
              <a:t>http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2"/>
              </a:rPr>
              <a:t>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2"/>
              </a:rPr>
              <a:t>www.thelec.kr/news/articleView.html?idxno=4678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올해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IT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트렌드가 보인다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CES 2020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총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정리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3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3"/>
              </a:rPr>
              <a:t>news.appstory.co.kr/plan12710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참가한 韓 기업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'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미래차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'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주목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…"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현대차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·LG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전자 인상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깊어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“</a:t>
            </a: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4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4"/>
              </a:rPr>
              <a:t>news.naver.com/main/read.nhn?mode=LSD&amp;mid=sec&amp;sid1=001&amp;oid=119&amp;aid=0002376847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경기도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CES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에서 자율주행 기술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선보여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5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5"/>
              </a:rPr>
              <a:t>www.kgnews.co.kr/news/articleView.html?idxno=572551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91. 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자율주행차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- 11. ZF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전략으로 본 자율주행기술의 현재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6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6"/>
              </a:rPr>
              <a:t>www.global-autonews.com/bbs/board.php?bo_table=bd_028&amp;wr_id=96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 </a:t>
            </a:r>
            <a:r>
              <a:rPr lang="ko-KR" altLang="en-US" sz="14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동향보기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hlinkClick r:id="rId7"/>
              </a:rPr>
              <a:t>https://</a:t>
            </a:r>
            <a:r>
              <a:rPr lang="en-US" altLang="ko-KR" sz="1400" dirty="0" smtClean="0">
                <a:hlinkClick r:id="rId7"/>
              </a:rPr>
              <a:t>www.g.camp/1108</a:t>
            </a:r>
            <a:endParaRPr lang="en-US" altLang="ko-KR" sz="1400" dirty="0" smtClean="0"/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참관기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hlinkClick r:id="rId8"/>
              </a:rPr>
              <a:t>https://www.eugenefn.com/common/files/amail//20200115_B2510_leejaeil_624.pdf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52027" y="1478186"/>
            <a:ext cx="488363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특집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탄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!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삼성전자의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키노트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지능형 로봇 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볼리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</a:t>
            </a: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9"/>
              </a:rPr>
              <a:t>https://blog.naver.com/mchoi0602/221763282089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특집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탄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LG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프레스 컨퍼런스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!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인공지능 발전단계 제시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0"/>
              </a:rPr>
              <a:t>https://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0"/>
              </a:rPr>
              <a:t>blog.naver.com/mchoi0602/221765801511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삼성전자가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열어갈 미래는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 CES 2020 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키노트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요약정리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1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1"/>
              </a:rPr>
              <a:t>sec-story.com/221765557633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 LG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프레스 컨퍼런스 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–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인공지능으로 업그레이드된 新가전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2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2"/>
              </a:rPr>
              <a:t>gamsungit.com/221762398966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[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2020]LG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이어 삼성도 ‘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식물재배기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 공개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..“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누가 상추 잘 키울까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”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3"/>
              </a:rPr>
              <a:t>https://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3"/>
              </a:rPr>
              <a:t>www.edaily.co.kr/news/read?newsId=01361206625635752&amp;mediaCodeNo=257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CES: These are the consumer tech trends to watch for 2020 and beyond, according to show organizers</a:t>
            </a:r>
          </a:p>
          <a:p>
            <a:r>
              <a:rPr lang="en-US" altLang="ko-KR" sz="1400" dirty="0">
                <a:hlinkClick r:id="rId14"/>
              </a:rPr>
              <a:t>https://www.geekwire.com/2020/ces-tech-trends-watch-2020-beyond-according-show-organizers/</a:t>
            </a:r>
            <a:endParaRPr lang="ko-KR" altLang="en-US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4235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2028년 상용화 예정인 현대차-우버 합작 플라잉카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298" y="1629343"/>
            <a:ext cx="3361348" cy="1887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67513" y="592615"/>
            <a:ext cx="20569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모빌리티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1297" y="3825079"/>
            <a:ext cx="3361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현대차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+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우버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플라잉카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‘S-A1’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7056" y="4410775"/>
            <a:ext cx="38898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2028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년 상용화를 목표로 개발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활주로 없이 수직이착륙이 가능한 비행 택시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전기모터작동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배터리내장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전기 추진 기반 수직이착륙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en-US" altLang="ko-KR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eVTOL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기술 적용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안전성 위해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예비모터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탑재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보조배터리 필요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운항거리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100km, 5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명 탑승 가능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036" name="Picture 12" descr="발레오의 자동 전기 배달 드로이드 프로토타입 '발레오 e딜리버4U(eDeliver4U)'. 시속 12km로 도심에서 자율적으로 이동한다. 한번 이동할 때 최대 17개 음식을 배달할 수 있다. 중국 전자상거래 업체 머이턴왕과 함께 개발했다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937" y="1629343"/>
            <a:ext cx="3361348" cy="1887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7846127" y="3825537"/>
            <a:ext cx="41889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발레오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무인 전기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배달로봇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‘e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딜리버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4U’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14000" y="4410775"/>
            <a:ext cx="4053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중국 전자상거래 업체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머이턴왕과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협력 개발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시속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12km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로 자율주행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이동할 때 알고리즘과 센서 인식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한번 이동할 때 최대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17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 음식 배달 가능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최대 주행거리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100km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57172" y="3830699"/>
            <a:ext cx="31582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소니 전기자동차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소니 비전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-S’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5" name="Picture 4" descr="https://post-phinf.pstatic.net/MjAyMDAxMTBfMjAz/MDAxNTc4NjM3MzYyMjAz.Ii1cmiqtDppZ6iU_dSdhcM3R0o-YWvYgR6ZfAo4Iiz0g.39IJ3gyitlVT0-okRHXRpgc9bLpXfBscSu-7OtoDxA0g.JPEG/sony_vision_s_concept_car_1.jpg?type=w120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617" y="1621915"/>
            <a:ext cx="3361348" cy="189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179108" y="4410775"/>
            <a:ext cx="37143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CMOS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이미지센서 포함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33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 센서 탑재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솔리드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스테이트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라이다를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이용해 주변 사물과의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고정밀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거리 측정이 가능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5335" y="6165101"/>
            <a:ext cx="3593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*</a:t>
            </a:r>
            <a:r>
              <a:rPr lang="ko-KR" altLang="en-US" sz="14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전기항공기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개발중인 기업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에어버스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롤스로이스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지멘스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테슬라</a:t>
            </a:r>
            <a:endParaRPr lang="ko-KR" altLang="en-US" sz="16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793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6566" y="592615"/>
            <a:ext cx="47788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E-</a:t>
            </a:r>
            <a:r>
              <a:rPr lang="ko-KR" altLang="en-US" sz="4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모빌리티</a:t>
            </a:r>
            <a:r>
              <a:rPr lang="ko-KR" altLang="en-US" sz="32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와</a:t>
            </a:r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배터리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1297" y="3830699"/>
            <a:ext cx="3361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할리데이비슨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1256" y="4410775"/>
            <a:ext cx="388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전기모터사이클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85079" y="3830699"/>
            <a:ext cx="821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바이톤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04840" y="4410775"/>
            <a:ext cx="3361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2021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년부터 군산에서 생산계획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485438" y="3830699"/>
            <a:ext cx="30040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LiBEST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‘flexible battery’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216440" y="4410775"/>
            <a:ext cx="3361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현존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플렉시블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배터리 가운데 단위 면적당 용량이 가장 높고 모든 구간이 안정적으로 굽혀지는 배터리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577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45873" y="592615"/>
            <a:ext cx="21002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자율주행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54689" y="3830761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ZF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자율주행시스템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823028" y="4464949"/>
            <a:ext cx="65459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전기차 시대로 변화하는 시대의 흐름에 따라 변속기로 유명한 업체인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ZF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는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자동운전시스템용 전자제어유닛을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2024~2025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년 시장에 투입할 계획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승용차는 레벨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부분자율주행 적용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상용차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트럭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는 레벨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완전자율주행 적용하며 승용차보다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상용차용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자율 주행 시스템에 집중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상용차는 고속도로 등 정해진 차선 내에서 달리는 경우가 많기 때문에 안정성과 효율성 측면에서 더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나을것으로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예상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52352" t="27927" r="15333" b="39055"/>
          <a:stretch/>
        </p:blipFill>
        <p:spPr>
          <a:xfrm>
            <a:off x="4408921" y="1657400"/>
            <a:ext cx="3374158" cy="193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851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45873" y="592615"/>
            <a:ext cx="21002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자율주행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09003" y="4117437"/>
            <a:ext cx="4378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퀄컴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자율주행 플랫폼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스냅드래곤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라이드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45192" y="4732235"/>
            <a:ext cx="63016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시스템온칩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en-US" altLang="ko-KR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SoC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),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세이프티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가속기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자율 스택 포함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에이다스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(ADAS)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 초점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AI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연산기능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1~2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에이다스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수준인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30TOPS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부터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4~5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자율주행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 필요한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700TOPS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까지 지원 가능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2020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년 상반기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사전개발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착수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2023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년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적용계획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00056" y="6045727"/>
            <a:ext cx="3009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*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에이다스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(ADAS):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첨단운전자보조시스템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*1TOPS: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초당 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조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회 연산</a:t>
            </a:r>
            <a:endParaRPr lang="ko-KR" altLang="en-US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9" name="Picture 2" descr="http://www.ddaily.co.kr/data/photos/cdn/20200102/art_157837496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921" y="1657400"/>
            <a:ext cx="3374158" cy="2245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633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33986" y="592615"/>
            <a:ext cx="11240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의료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9862" y="3830761"/>
            <a:ext cx="4735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보쉬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AI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세포 분석 디지털 현미경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비바스코프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1566" y="4464949"/>
            <a:ext cx="50521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신체 세포의 디지털 현미경 세포 이미지를 만든 다음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머신러닝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알고리즘을 사용해 분석하여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30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 이상의 질병에 대해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15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 안에 진단 가능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전문 의료진이 부족한 지역에서 활용도가 높고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사람이 할 수 있는 실수를 줄일 수 있음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내장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배터리팩은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6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시간 이상 사용 가능하고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클라우드에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저장된 데이터는 전세계 실험실과 공유 가능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올해 중반 출시 예정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064714" y="3830761"/>
            <a:ext cx="20569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브레인코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‘AI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의수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97527" y="4464949"/>
            <a:ext cx="4591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환자의 뇌파 및 근육 신호로 작동하는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AI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기반 의수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소프트웨어를 사용해 의수에 다양한 제스처 교육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피아노 연주나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캘리그래피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작업도 가능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하반기 미국시장 출시 예정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648400" y="6176356"/>
            <a:ext cx="23887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*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작년 </a:t>
            </a:r>
            <a:r>
              <a:rPr lang="ko-KR" altLang="en-US" sz="14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타임지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100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대 발명품 선정</a:t>
            </a:r>
            <a:endParaRPr lang="ko-KR" altLang="en-US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7410" name="Picture 2" descr="http://www.hellot.net/admin/crosseditor_3.5.0.06/binary/images/000202/20200107155230609_2IUCQ41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086" y="1567923"/>
            <a:ext cx="3043140" cy="202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2" name="Picture 4" descr="미국 소프트웨어 업체 브레인코의 인공지능(AI) 기반 의수. 사용자 뇌파 및 근육 신호로 작동할 수 있다. 현재 미국 식품의약국(FDA) 승인을 받고 있다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1629" y="1567923"/>
            <a:ext cx="3043140" cy="202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293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36392" y="592615"/>
            <a:ext cx="11192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뷰티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8706" y="4243051"/>
            <a:ext cx="37048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아모레퍼시픽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‘3D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프린팅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마스크팩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084" y="4922175"/>
            <a:ext cx="43281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사람마다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다른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얼굴을 실시간으로 읽어내고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이를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토대로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마스크팩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도안을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디자인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마스크팩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모양을 맞춤으로 디자인할 뿐만 아니라 스캔한 사용자의 피부 상태를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고려해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 안에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마스크팩을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출력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82998" y="2597044"/>
            <a:ext cx="42482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로레알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AI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기반 화장품 디바이스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페르소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8391" y="3241962"/>
            <a:ext cx="45374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페르소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모바일 앱을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통해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얼굴 사진을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찍으면 인공지능을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활용해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사용자의 전반적인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피부 상태를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분석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사용자의 피부 상태에 영향을 미치는 환경 조건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날씨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온도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자외선 등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평가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퍼스널 옵션과 제형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수분레벨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등을 선택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취합 후 맞춤형 스킨케어 제품 조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2" name="Picture 2" descr="https://post-phinf.pstatic.net/MjAyMDAxMTBfMTU2/MDAxNTc4NjQyNjA0ODQ3.cxgxSMdyDRRzpyHMpmd-a0msyFqhnLdnC8jEXoXXCEkg.qu8cCqGphJWt_UPCIWPw6bKwAkJHx8HB08bHmCbISA4g.JPEG/image_8725930811578642591554.jpg?type=w12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463" y="1630160"/>
            <a:ext cx="3361347" cy="2333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로레알이 CES2020에서 선보인 가정용 개인 맞춤형 3-in-1 화장품 디바이스 페르소 (사진=로레알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682" y="4909099"/>
            <a:ext cx="2917881" cy="163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‘개인 피부 분석’ 단계. 사용자가 페르소 모바일 앱을 열어 스마트폰 카메라로 얼굴 사진을 찍으면 인공지능을 활용해 사용자의 전반적인 피부 상태를 분석한다. (사진=로레알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683" y="1641069"/>
            <a:ext cx="2917882" cy="1634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‘환경 평가’ 단계. 실시간 대기질 데이터 기술인 브리조미터의 위치 데이터를 활용해 사용자의 피부 상태에 영향을 미치는 지역 환경 조건을 평가한다. (사진=로레알)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683" y="3275085"/>
            <a:ext cx="2917881" cy="1634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984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28377" y="592615"/>
            <a:ext cx="11352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가전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05191" y="4418621"/>
            <a:ext cx="3253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LG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식물재배기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33141" y="4916047"/>
            <a:ext cx="41975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복잡한 채소 재배과정 대부분을 자동화하여 사용자가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식물재배기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내부의 선반에 일체형 씨앗 패키지를 넣고 문을 닫으면 자동으로 채소 재배가 시작됨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사용자는 스마트폰을 통해 채소의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생장상태를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실시간으로 모니터링하고 식물재배기를 제어할 수 있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음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6146" name="Picture 2" descr="https://post-phinf.pstatic.net/MjAxOTEyMzBfODkg/MDAxNTc3NjYyMTg3MjA3.l5BTb075fIkcV7rY98jGtHaknhVMCmzUIxJ1uis8RHsg.WKAkLvL20WK32lNBAIPVs57mPyDixhcLVFN5XLFT3OQg.JPEG/01-1_%284%29.jpg?type=w12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814" y="1696778"/>
            <a:ext cx="3080186" cy="253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147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1121</Words>
  <Application>Microsoft Office PowerPoint</Application>
  <PresentationFormat>와이드스크린</PresentationFormat>
  <Paragraphs>187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HY견고딕</vt:lpstr>
      <vt:lpstr>배달의민족 한나체 Air</vt:lpstr>
      <vt:lpstr>맑은 고딕</vt:lpstr>
      <vt:lpstr>배달의민족 한나체 Pro</vt:lpstr>
      <vt:lpstr>Arial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CES2020</dc:title>
  <dc:creator>이 나경</dc:creator>
  <cp:lastModifiedBy>이 나경</cp:lastModifiedBy>
  <cp:revision>66</cp:revision>
  <dcterms:created xsi:type="dcterms:W3CDTF">2020-01-16T00:37:01Z</dcterms:created>
  <dcterms:modified xsi:type="dcterms:W3CDTF">2020-01-16T08:43:20Z</dcterms:modified>
</cp:coreProperties>
</file>

<file path=docProps/thumbnail.jpeg>
</file>